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3"/>
  </p:notesMasterIdLst>
  <p:sldIdLst>
    <p:sldId id="406" r:id="rId2"/>
    <p:sldId id="256" r:id="rId3"/>
    <p:sldId id="506" r:id="rId4"/>
    <p:sldId id="475" r:id="rId5"/>
    <p:sldId id="482" r:id="rId6"/>
    <p:sldId id="511" r:id="rId7"/>
    <p:sldId id="502" r:id="rId8"/>
    <p:sldId id="513" r:id="rId9"/>
    <p:sldId id="514" r:id="rId10"/>
    <p:sldId id="504" r:id="rId11"/>
    <p:sldId id="515" r:id="rId12"/>
    <p:sldId id="522" r:id="rId13"/>
    <p:sldId id="519" r:id="rId14"/>
    <p:sldId id="518" r:id="rId15"/>
    <p:sldId id="517" r:id="rId16"/>
    <p:sldId id="520" r:id="rId17"/>
    <p:sldId id="521" r:id="rId18"/>
    <p:sldId id="510" r:id="rId19"/>
    <p:sldId id="581" r:id="rId20"/>
    <p:sldId id="458" r:id="rId21"/>
    <p:sldId id="582" r:id="rId22"/>
    <p:sldId id="459" r:id="rId23"/>
    <p:sldId id="460" r:id="rId24"/>
    <p:sldId id="523" r:id="rId25"/>
    <p:sldId id="526" r:id="rId26"/>
    <p:sldId id="524" r:id="rId27"/>
    <p:sldId id="527" r:id="rId28"/>
    <p:sldId id="528" r:id="rId29"/>
    <p:sldId id="583" r:id="rId30"/>
    <p:sldId id="551" r:id="rId31"/>
    <p:sldId id="552" r:id="rId32"/>
    <p:sldId id="553" r:id="rId33"/>
    <p:sldId id="554" r:id="rId34"/>
    <p:sldId id="529" r:id="rId35"/>
    <p:sldId id="532" r:id="rId36"/>
    <p:sldId id="533" r:id="rId37"/>
    <p:sldId id="546" r:id="rId38"/>
    <p:sldId id="542" r:id="rId39"/>
    <p:sldId id="543" r:id="rId40"/>
    <p:sldId id="544" r:id="rId41"/>
    <p:sldId id="53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25" autoAdjust="0"/>
    <p:restoredTop sz="93269" autoAdjust="0"/>
  </p:normalViewPr>
  <p:slideViewPr>
    <p:cSldViewPr snapToGrid="0">
      <p:cViewPr varScale="1">
        <p:scale>
          <a:sx n="106" d="100"/>
          <a:sy n="106" d="100"/>
        </p:scale>
        <p:origin x="13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722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02/12/2024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638" y="270538"/>
            <a:ext cx="7218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4: The vacillating Giant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523250"/>
              </p:ext>
            </p:extLst>
          </p:nvPr>
        </p:nvGraphicFramePr>
        <p:xfrm>
          <a:off x="188537" y="1448445"/>
          <a:ext cx="11255604" cy="515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465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5808731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204909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2394499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480614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5507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20</a:t>
                      </a:r>
                      <a:r>
                        <a:rPr lang="en-GB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1898-1900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2nd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5644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Progressive era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1900-1916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16th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2957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 and world War One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1914-1918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October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21st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6741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retreat to “normalcy’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1918-1920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6741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Roaring Twenties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1921-1929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3054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 Depression and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Deal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1929-1938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2nd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64299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1930’s world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1932-1939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December 16th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344812"/>
                  </a:ext>
                </a:extLst>
              </a:tr>
            </a:tbl>
          </a:graphicData>
        </a:graphic>
      </p:graphicFrame>
      <p:pic>
        <p:nvPicPr>
          <p:cNvPr id="7" name="Picture 2" descr="Free Check Marks, Download Free Check Marks png images,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038" y="1927743"/>
            <a:ext cx="689124" cy="7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Check Marks, Download Free Check Marks png images,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36" y="2560910"/>
            <a:ext cx="689124" cy="7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Check Marks, Download Free Check Marks png images,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607" y="3156370"/>
            <a:ext cx="689124" cy="7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heck Marks, Download Free Check Marks png images,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876" y="3870745"/>
            <a:ext cx="689124" cy="7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Check Marks, Download Free Check Marks png images,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76" y="4651795"/>
            <a:ext cx="689124" cy="7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485" y="109760"/>
            <a:ext cx="8911687" cy="677891"/>
          </a:xfrm>
        </p:spPr>
        <p:txBody>
          <a:bodyPr/>
          <a:lstStyle/>
          <a:p>
            <a:pPr algn="ctr"/>
            <a:r>
              <a:rPr lang="en-GB" dirty="0" smtClean="0"/>
              <a:t>Waving goodbye</a:t>
            </a:r>
            <a:endParaRPr lang="en-GB" dirty="0"/>
          </a:p>
        </p:txBody>
      </p:sp>
      <p:pic>
        <p:nvPicPr>
          <p:cNvPr id="1433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9" y="711200"/>
            <a:ext cx="121920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6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503" y="138688"/>
            <a:ext cx="8911687" cy="1280890"/>
          </a:xfrm>
        </p:spPr>
        <p:txBody>
          <a:bodyPr/>
          <a:lstStyle/>
          <a:p>
            <a:r>
              <a:rPr lang="en-GB" dirty="0" smtClean="0"/>
              <a:t>Response #3: Works and Charity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78" y="1162754"/>
            <a:ext cx="11661422" cy="3556002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Hoover: Responsibility States, cities, individuals….not government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charities to cooperate, employers retain wages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Commissions some public works project 1930/3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…retracts in 1932 as debt increases from 15% to 20% of budget (now 150%)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Convinced return to prosperity imminent ..unemployment rises to 25%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1196" y="5093385"/>
            <a:ext cx="11480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unrest increases, outbreaks of starvation and civil unrest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……“Hoover” jokes…Hoover shoes, blankets,”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Hoovervilles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…..Communist &amp; Socialist organise protests</a:t>
            </a:r>
          </a:p>
        </p:txBody>
      </p:sp>
    </p:spTree>
    <p:extLst>
      <p:ext uri="{BB962C8B-B14F-4D97-AF65-F5344CB8AC3E}">
        <p14:creationId xmlns:p14="http://schemas.microsoft.com/office/powerpoint/2010/main" val="13596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56" y="0"/>
            <a:ext cx="10048345" cy="7789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Shanty towns for homeless: Seattle “Hooverville”</a:t>
            </a:r>
            <a:br>
              <a:rPr lang="en-GB" dirty="0" smtClean="0"/>
            </a:br>
            <a:r>
              <a:rPr lang="en-GB" dirty="0" smtClean="0"/>
              <a:t>….3 million plus homeless by 1932 …rise in evictions and empty houses </a:t>
            </a:r>
            <a:endParaRPr lang="en-GB" dirty="0"/>
          </a:p>
        </p:txBody>
      </p:sp>
      <p:pic>
        <p:nvPicPr>
          <p:cNvPr id="1741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0" y="1648179"/>
            <a:ext cx="12081580" cy="531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“Bonus Army”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689" y="2133600"/>
            <a:ext cx="9562923" cy="3777622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 awards “Bonus payment to WW1 veterans…payable 1945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Veterans organisations demand early payment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Organise march on Washington 1932</a:t>
            </a:r>
          </a:p>
        </p:txBody>
      </p:sp>
    </p:spTree>
    <p:extLst>
      <p:ext uri="{BB962C8B-B14F-4D97-AF65-F5344CB8AC3E}">
        <p14:creationId xmlns:p14="http://schemas.microsoft.com/office/powerpoint/2010/main" val="22282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68" y="319310"/>
            <a:ext cx="10735732" cy="1280890"/>
          </a:xfrm>
        </p:spPr>
        <p:txBody>
          <a:bodyPr/>
          <a:lstStyle/>
          <a:p>
            <a:r>
              <a:rPr lang="en-GB" dirty="0" smtClean="0"/>
              <a:t>Veterans across US converge on Washington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2" y="1122630"/>
            <a:ext cx="12056198" cy="76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33" y="228999"/>
            <a:ext cx="11503378" cy="1280890"/>
          </a:xfrm>
        </p:spPr>
        <p:txBody>
          <a:bodyPr/>
          <a:lstStyle/>
          <a:p>
            <a:r>
              <a:rPr lang="en-GB" dirty="0" smtClean="0"/>
              <a:t>Orderly determined, patriotic march to Capital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806204" y="1229360"/>
            <a:ext cx="2668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Veterans awarded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Bonus in1924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 Payable 1945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2463" y="4303003"/>
            <a:ext cx="264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50,000 march 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Washington to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Demand early payment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589"/>
            <a:ext cx="9749578" cy="5904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3897" y="3278777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Needed …NOW</a:t>
            </a:r>
          </a:p>
        </p:txBody>
      </p:sp>
    </p:spTree>
    <p:extLst>
      <p:ext uri="{BB962C8B-B14F-4D97-AF65-F5344CB8AC3E}">
        <p14:creationId xmlns:p14="http://schemas.microsoft.com/office/powerpoint/2010/main" val="246846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7" y="138688"/>
            <a:ext cx="8911687" cy="854734"/>
          </a:xfrm>
        </p:spPr>
        <p:txBody>
          <a:bodyPr/>
          <a:lstStyle/>
          <a:p>
            <a:pPr algn="ctr"/>
            <a:r>
              <a:rPr lang="en-GB" dirty="0" smtClean="0"/>
              <a:t>Washington “Hooverville”</a:t>
            </a:r>
            <a:endParaRPr lang="en-GB" dirty="0"/>
          </a:p>
        </p:txBody>
      </p:sp>
      <p:pic>
        <p:nvPicPr>
          <p:cNvPr id="15362" name="Picture 2" descr="Bonus Army Sleeps At Capit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533"/>
            <a:ext cx="8569234" cy="59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21957" y="680237"/>
            <a:ext cx="2975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Hoover will not meet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“Bonus Army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574879" y="1838800"/>
            <a:ext cx="32512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Veterans create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Self contained city of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15,000 on capital lawn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….lending library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….sanitation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17280" y="4105540"/>
            <a:ext cx="3474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Hoover request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…refused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…Douglas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McCarthur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Convinced communist led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....tanks, 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0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992" y="409621"/>
            <a:ext cx="8911687" cy="1280890"/>
          </a:xfrm>
        </p:spPr>
        <p:txBody>
          <a:bodyPr/>
          <a:lstStyle/>
          <a:p>
            <a:r>
              <a:rPr lang="en-GB" dirty="0" smtClean="0"/>
              <a:t>“Hooverville” …after army destroyed</a:t>
            </a:r>
            <a:br>
              <a:rPr lang="en-GB" dirty="0" smtClean="0"/>
            </a:br>
            <a:r>
              <a:rPr lang="en-GB" dirty="0" smtClean="0"/>
              <a:t>…Hoover reputation destroyed</a:t>
            </a:r>
            <a:endParaRPr lang="en-GB" dirty="0"/>
          </a:p>
        </p:txBody>
      </p:sp>
      <p:pic>
        <p:nvPicPr>
          <p:cNvPr id="16386" name="Picture 2" descr="Troops scour ruins at Camp Anacostia, home to Bonus Army m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045"/>
            <a:ext cx="12192000" cy="52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87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Situation Autumn 1932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858" y="1209284"/>
            <a:ext cx="11552222" cy="4454305"/>
          </a:xfrm>
        </p:spPr>
        <p:txBody>
          <a:bodyPr>
            <a:normAutofit fontScale="85000" lnSpcReduction="20000"/>
          </a:bodyPr>
          <a:lstStyle/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 million homeless, surplus of empty homes due to evictions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weekly wage reduced 40% since 1929 ($25 (£450 ) to $15 (£250)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Unemployment 25%and rising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Collapse in confidence, Hoover discredited</a:t>
            </a: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Hoovervilles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” surrounding cities, outbreaks of starvation, threat of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civil unrest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0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612" y="2519842"/>
            <a:ext cx="1165254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 New York, Franklin Roosevelt </a:t>
            </a: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….undertakes major public works </a:t>
            </a: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…..nation reputation as someone doing something</a:t>
            </a: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….nominated to Democratic Part for Presidential 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election of 1932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294" y="967263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172" y="3129014"/>
            <a:ext cx="11278703" cy="1126283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29: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Great Depression and New Deal (1929-1938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700" y="0"/>
            <a:ext cx="8911687" cy="128089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Big Rock Candy Mountain</a:t>
            </a:r>
            <a:b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…Harry McClintock 1928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1934643"/>
            <a:ext cx="89349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evening as the sun went down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jungle fires were burning,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the track came a hobo hiking,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 said, "Boys, I'm not turning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headed for a land that's far away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 the crystal fountains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come with me, we'll go and see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Big Rock Candy Mountains"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4532" y="631371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never change your socks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little streams of alcohol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trickling down the rocks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brakemen have to tip their hats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railway bulls are blind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a lake of stew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of whiskey too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paddle all around </a:t>
            </a:r>
            <a:r>
              <a:rPr lang="en-GB" sz="3200" dirty="0" err="1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canoe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760410"/>
            <a:ext cx="886532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cops have wooden legs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bulldogs all have rubber teeth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hens lay soft-boiled eggs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farmers' trees are full of fruit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barns are full of hay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I'm bound to go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there </a:t>
            </a:r>
            <a:r>
              <a:rPr lang="en-GB" sz="3200" dirty="0" err="1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ain't</a:t>
            </a: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snow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rain don't fall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winds don't blow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solidFill>
                <a:srgbClr val="67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8153" y="475012"/>
            <a:ext cx="700087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Mountains,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jails are made of tin.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can walk right out again,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soon as you are in.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GB" sz="2800" dirty="0" err="1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ain't</a:t>
            </a: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short-handled shovels,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axes, saws or picks,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a </a:t>
            </a:r>
            <a:r>
              <a:rPr lang="en-GB" sz="2800" dirty="0" err="1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</a:t>
            </a: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to stay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sleep all day,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they hung the Turk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invented work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see you all this coming Fall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67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Big Rock Candy Mountains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974" y="161655"/>
            <a:ext cx="8911687" cy="1280890"/>
          </a:xfrm>
        </p:spPr>
        <p:txBody>
          <a:bodyPr/>
          <a:lstStyle/>
          <a:p>
            <a:r>
              <a:rPr lang="en-GB" dirty="0" smtClean="0"/>
              <a:t>Franklin Delano Roosevelt (1882-1945)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919055" y="1158596"/>
            <a:ext cx="364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family man  1926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8159" y="753071"/>
            <a:ext cx="428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Theodore Roosevelt cousin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0522" y="1231400"/>
            <a:ext cx="3930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Wealthy established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NY family..home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Schooled till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1435" y="2715612"/>
            <a:ext cx="402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Private boarding School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Harvard’Law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5280" y="3698647"/>
            <a:ext cx="423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Career in politics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…funded by Mother’s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fortune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…pursues State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politics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1" y="1766236"/>
            <a:ext cx="7725803" cy="509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9247" y="5057388"/>
            <a:ext cx="3932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Marries Eleanor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Roosevelt…cousin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….6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….Like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minded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….Domineering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</p:spTree>
    <p:extLst>
      <p:ext uri="{BB962C8B-B14F-4D97-AF65-F5344CB8AC3E}">
        <p14:creationId xmlns:p14="http://schemas.microsoft.com/office/powerpoint/2010/main" val="14336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181" y="171723"/>
            <a:ext cx="8911687" cy="713801"/>
          </a:xfrm>
        </p:spPr>
        <p:txBody>
          <a:bodyPr/>
          <a:lstStyle/>
          <a:p>
            <a:r>
              <a:rPr lang="en-GB" dirty="0" smtClean="0"/>
              <a:t>The Rising Star</a:t>
            </a:r>
            <a:endParaRPr lang="en-GB" dirty="0"/>
          </a:p>
        </p:txBody>
      </p:sp>
      <p:pic>
        <p:nvPicPr>
          <p:cNvPr id="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1" y="859971"/>
            <a:ext cx="8560595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43864" y="202820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 Senator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 Wilson Democrat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Sec of Navy WW1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3770" y="1568919"/>
            <a:ext cx="3368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Affair with secretary</a:t>
            </a:r>
          </a:p>
          <a:p>
            <a:r>
              <a:rPr lang="en-GB" dirty="0"/>
              <a:t>Lucy Mercer, wants </a:t>
            </a:r>
          </a:p>
          <a:p>
            <a:r>
              <a:rPr lang="en-GB" dirty="0"/>
              <a:t>Divorce, mother forbids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6931" y="2946590"/>
            <a:ext cx="2727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Runs for VP /loses</a:t>
            </a:r>
          </a:p>
          <a:p>
            <a:r>
              <a:rPr lang="en-GB" dirty="0"/>
              <a:t>But rising star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2306" y="3804155"/>
            <a:ext cx="3279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Contract polio</a:t>
            </a:r>
          </a:p>
          <a:p>
            <a:r>
              <a:rPr lang="en-GB" dirty="0" smtClean="0"/>
              <a:t>...Paralyzed </a:t>
            </a:r>
          </a:p>
          <a:p>
            <a:r>
              <a:rPr lang="en-GB" dirty="0" smtClean="0"/>
              <a:t>..nursed </a:t>
            </a:r>
            <a:r>
              <a:rPr lang="en-GB" dirty="0"/>
              <a:t>by Eleanor</a:t>
            </a:r>
          </a:p>
          <a:p>
            <a:r>
              <a:rPr lang="en-GB" dirty="0"/>
              <a:t>..partial recovery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1526" y="5542784"/>
            <a:ext cx="2904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This the last known </a:t>
            </a:r>
          </a:p>
          <a:p>
            <a:r>
              <a:rPr lang="en-GB" dirty="0"/>
              <a:t>Picture of FDR </a:t>
            </a:r>
          </a:p>
          <a:p>
            <a:r>
              <a:rPr lang="en-GB" dirty="0"/>
              <a:t>Walking unaided</a:t>
            </a:r>
          </a:p>
        </p:txBody>
      </p:sp>
    </p:spTree>
    <p:extLst>
      <p:ext uri="{BB962C8B-B14F-4D97-AF65-F5344CB8AC3E}">
        <p14:creationId xmlns:p14="http://schemas.microsoft.com/office/powerpoint/2010/main" val="17974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423" y="162098"/>
            <a:ext cx="8911687" cy="752302"/>
          </a:xfrm>
        </p:spPr>
        <p:txBody>
          <a:bodyPr/>
          <a:lstStyle/>
          <a:p>
            <a:r>
              <a:rPr lang="en-GB" dirty="0" smtClean="0"/>
              <a:t>Governor New York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9" y="1611086"/>
            <a:ext cx="7441394" cy="52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4886" y="950724"/>
            <a:ext cx="3135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Roosevelt 1932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733471" y="397172"/>
            <a:ext cx="4458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Spends 4 years recovering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Hydrotherapy, reading, …develops ideas to expand League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8733" y="2581061"/>
            <a:ext cx="4580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Returns to politics 1925</a:t>
            </a:r>
          </a:p>
          <a:p>
            <a:r>
              <a:rPr lang="en-GB" dirty="0"/>
              <a:t>…supports Progressive ex Wilson staff</a:t>
            </a:r>
          </a:p>
          <a:p>
            <a:r>
              <a:rPr lang="en-GB" dirty="0"/>
              <a:t>….working relationship with Eleanor</a:t>
            </a:r>
          </a:p>
          <a:p>
            <a:r>
              <a:rPr lang="en-GB" dirty="0"/>
              <a:t>….intellectual not marital partnership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2968" y="1454642"/>
            <a:ext cx="4075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Connects with the disabled &amp; poor</a:t>
            </a:r>
          </a:p>
          <a:p>
            <a:r>
              <a:rPr lang="en-GB" dirty="0"/>
              <a:t>…develops partial recovery</a:t>
            </a:r>
          </a:p>
          <a:p>
            <a:r>
              <a:rPr lang="en-GB" dirty="0"/>
              <a:t>…empathy to common man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52657" y="4057263"/>
            <a:ext cx="4539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Elected Governor of NY 1928</a:t>
            </a:r>
          </a:p>
          <a:p>
            <a:r>
              <a:rPr lang="en-GB" dirty="0"/>
              <a:t>…fire-side chats developed</a:t>
            </a:r>
          </a:p>
          <a:p>
            <a:r>
              <a:rPr lang="en-GB" dirty="0"/>
              <a:t>..endorses unemployment insurance</a:t>
            </a:r>
          </a:p>
          <a:p>
            <a:r>
              <a:rPr lang="en-GB" dirty="0"/>
              <a:t>..introduces Temporary Relief </a:t>
            </a:r>
          </a:p>
          <a:p>
            <a:r>
              <a:rPr lang="en-GB" dirty="0"/>
              <a:t>…enacts anti corruption probes</a:t>
            </a:r>
          </a:p>
          <a:p>
            <a:r>
              <a:rPr lang="en-GB" dirty="0"/>
              <a:t>…farmer support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6827" y="6183087"/>
            <a:ext cx="4145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Gains national reputation and Dem</a:t>
            </a:r>
          </a:p>
          <a:p>
            <a:r>
              <a:rPr lang="en-GB" dirty="0"/>
              <a:t>Nomination for 1932 election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1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34" y="0"/>
            <a:ext cx="8911687" cy="954319"/>
          </a:xfrm>
        </p:spPr>
        <p:txBody>
          <a:bodyPr/>
          <a:lstStyle/>
          <a:p>
            <a:pPr algn="ctr"/>
            <a:r>
              <a:rPr lang="en-GB" dirty="0" smtClean="0"/>
              <a:t>Election of 1932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2" y="1034143"/>
            <a:ext cx="6410705" cy="5704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317861"/>
            <a:ext cx="4048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FDR promises “New Deal”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….government intervention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….civil rights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…lower tariffs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….end Prohibition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0182" y="4942114"/>
            <a:ext cx="5663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Wins landslide 472 vs 59 electoral votes</a:t>
            </a:r>
          </a:p>
          <a:p>
            <a:r>
              <a:rPr lang="en-GB" dirty="0"/>
              <a:t>…..57% of popular vote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0217" y="2397034"/>
            <a:ext cx="59186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Creates “new coalition”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…labour unions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…big cities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…northern blacks (not interference South)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…farmers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…southern whites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6789" y="6148252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Wins Senate and House majorities</a:t>
            </a:r>
          </a:p>
        </p:txBody>
      </p:sp>
    </p:spTree>
    <p:extLst>
      <p:ext uri="{BB962C8B-B14F-4D97-AF65-F5344CB8AC3E}">
        <p14:creationId xmlns:p14="http://schemas.microsoft.com/office/powerpoint/2010/main" val="39666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582" y="395510"/>
            <a:ext cx="8911687" cy="1280890"/>
          </a:xfrm>
        </p:spPr>
        <p:txBody>
          <a:bodyPr/>
          <a:lstStyle/>
          <a:p>
            <a:r>
              <a:rPr lang="en-GB" dirty="0" smtClean="0"/>
              <a:t>Inauguration Speech March 1933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" y="1382485"/>
            <a:ext cx="7943395" cy="56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7349" y="3496492"/>
            <a:ext cx="4223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Assassination attempt February ….Chicago mayor killed, dies in FDR arms.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….”I’m glad it’s me, no you”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…Woman with purse  stops assassin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4137" y="1693817"/>
            <a:ext cx="4359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Recruits “Brain Trust”..Harvard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Yale…to work up plan to stop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8761" y="1465226"/>
            <a:ext cx="9763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“This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</a:rPr>
              <a:t>great Nation will endure as it </a:t>
            </a:r>
            <a:endParaRPr lang="en-GB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has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</a:rPr>
              <a:t>endured, will revive and will </a:t>
            </a:r>
            <a:endParaRPr lang="en-GB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prosper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</a:rPr>
              <a:t>. So, first of all, let me assert </a:t>
            </a:r>
            <a:endParaRPr lang="en-GB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My firm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</a:rPr>
              <a:t>belief that the only thing we </a:t>
            </a:r>
            <a:endParaRPr lang="en-GB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have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</a:rPr>
              <a:t>to fear is fear </a:t>
            </a:r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itself”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487" y="5382209"/>
            <a:ext cx="7547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Relief, Recovery, and Reform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5" y="3024410"/>
            <a:ext cx="8911687" cy="1280890"/>
          </a:xfrm>
        </p:spPr>
        <p:txBody>
          <a:bodyPr/>
          <a:lstStyle/>
          <a:p>
            <a:r>
              <a:rPr lang="en-GB" dirty="0" smtClean="0"/>
              <a:t>Responses to the Depression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3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011" y="571860"/>
            <a:ext cx="10273989" cy="1280890"/>
          </a:xfrm>
        </p:spPr>
        <p:txBody>
          <a:bodyPr/>
          <a:lstStyle/>
          <a:p>
            <a:r>
              <a:rPr lang="en-GB" dirty="0" smtClean="0"/>
              <a:t>First act….authorise repeal of Prohibition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89" y="2133600"/>
            <a:ext cx="11695611" cy="4276436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Inaugurated March 7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Passes bill authorising 21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Amendment to be sent to states March21st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order allowing consumption of low alcohol beer March 22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2/3 state approve repeal….alcohol December 1933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226" y="211466"/>
            <a:ext cx="8911687" cy="1280890"/>
          </a:xfrm>
        </p:spPr>
        <p:txBody>
          <a:bodyPr/>
          <a:lstStyle/>
          <a:p>
            <a:r>
              <a:rPr lang="en-GB" dirty="0" smtClean="0"/>
              <a:t>A night to remember. January 1</a:t>
            </a:r>
            <a:r>
              <a:rPr lang="en-GB" baseline="30000" dirty="0" smtClean="0"/>
              <a:t>st</a:t>
            </a:r>
            <a:r>
              <a:rPr lang="en-GB" dirty="0" smtClean="0"/>
              <a:t>  1934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043709"/>
            <a:ext cx="12081163" cy="56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" y="-92363"/>
            <a:ext cx="11977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s://www.barnorama.com/wp-content/uploads/2024/07/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" y="0"/>
            <a:ext cx="12101805" cy="67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440" y="21045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100 days and First New Deal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804" y="1026368"/>
            <a:ext cx="10758196" cy="470262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Convenes Congress immediately for 3 month session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major new legislation passed…THE NEW DEAL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Banking Reform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Civilian Conservation Corps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Adjustment Act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Relief …Public Works Administration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Industrial Recovery Act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Accompanied by weekly “fire side chats”  and aggressive propaganda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83370" y="5657671"/>
            <a:ext cx="106901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Unprecedented increase in Government impact to daily life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Roosevelt “Try it , fail, fix it, start again…but for God’s sake act”</a:t>
            </a:r>
          </a:p>
        </p:txBody>
      </p:sp>
    </p:spTree>
    <p:extLst>
      <p:ext uri="{BB962C8B-B14F-4D97-AF65-F5344CB8AC3E}">
        <p14:creationId xmlns:p14="http://schemas.microsoft.com/office/powerpoint/2010/main" val="37817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7" y="143489"/>
            <a:ext cx="8911687" cy="128089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Banking Reform Act (Glass Steagall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301" y="1422401"/>
            <a:ext cx="10663820" cy="37973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Closes all banks 4 days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Authorises funding for all banks…establishes Deposit Insurance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Criminalises possession of gold coins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Firewall established retail and merchant banks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Fire-side chat the night before banks re-open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Banks reopen</a:t>
            </a:r>
          </a:p>
          <a:p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62080" y="5997714"/>
            <a:ext cx="7000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Nothing happens…Panic over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668" y="119739"/>
            <a:ext cx="8911687" cy="1280890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Civilian Conservation Corps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178" y="884381"/>
            <a:ext cx="11974286" cy="5377543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Immediate launching of Government funded work schemes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Paid $35 per month, $25 to be sent home, free room 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8" indent="-342900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Tree breaks across Dust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bowl,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reforestation, national parks</a:t>
            </a:r>
          </a:p>
          <a:p>
            <a:pPr marL="342900" lvl="8" indent="-342900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300,000 employed each year…3 million employed during 10 year programme…racially segregated to retain White South buy-in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Army run…orderly, fair, productive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8600" y="6273225"/>
            <a:ext cx="1000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Universally acclaimed as a great success….and still is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687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Industrial Recovery Act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70" y="794580"/>
            <a:ext cx="10335491" cy="3777622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Regulate competition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Enable creation of monopolies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Federal Boards set prices and wages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Rules to manage ways of working, customer preference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Sets Minimum wage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Abolishes child labour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Fixed working hours…by industry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1343" y="5605801"/>
            <a:ext cx="9761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US becomes a “planned economy”…within 1 year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Opposition led by Hoover claims “Un American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…..Many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stlll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do: …….. “Birth of Deep State”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0903" y="0"/>
            <a:ext cx="12352830" cy="1280890"/>
          </a:xfrm>
        </p:spPr>
        <p:txBody>
          <a:bodyPr/>
          <a:lstStyle/>
          <a:p>
            <a:pPr algn="ctr"/>
            <a:r>
              <a:rPr lang="en-GB" dirty="0" smtClean="0"/>
              <a:t>Hoover Dam(completed 1934, 1 year early &amp; under budget….creates dry farming…and Las Vegas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2" y="1082350"/>
            <a:ext cx="11943118" cy="58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507" y="254656"/>
            <a:ext cx="8911687" cy="1280890"/>
          </a:xfrm>
        </p:spPr>
        <p:txBody>
          <a:bodyPr/>
          <a:lstStyle/>
          <a:p>
            <a:r>
              <a:rPr lang="en-GB" dirty="0" smtClean="0"/>
              <a:t>Lincoln Tunnel New York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6" y="1250301"/>
            <a:ext cx="11999103" cy="560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593" y="495114"/>
            <a:ext cx="8477795" cy="1280890"/>
          </a:xfrm>
        </p:spPr>
        <p:txBody>
          <a:bodyPr/>
          <a:lstStyle/>
          <a:p>
            <a:r>
              <a:rPr lang="en-GB" dirty="0" smtClean="0"/>
              <a:t>The Republican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672" y="3882096"/>
            <a:ext cx="11641328" cy="2759730"/>
          </a:xfrm>
          <a:noFill/>
        </p:spPr>
        <p:txBody>
          <a:bodyPr wrap="none" rtlCol="0">
            <a:spAutoFit/>
          </a:bodyPr>
          <a:lstStyle/>
          <a:p>
            <a:pPr marL="0" indent="0" defTabSz="914400">
              <a:buNone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Mellon, Secretary of Finance</a:t>
            </a:r>
          </a:p>
          <a:p>
            <a:pPr marL="0" indent="0" defTabSz="914400">
              <a:buNone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"liquidate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labour,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liquidate stocks, liquidate the farmers, liquidate real </a:t>
            </a: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estate. Purge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rottenness out of the system. High costs of living and </a:t>
            </a: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will come down. ... enterprising people will pick up the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wrecks</a:t>
            </a:r>
          </a:p>
          <a:p>
            <a:pPr marL="0" indent="0" defTabSz="914400">
              <a:buNone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less competent people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31" y="1274582"/>
            <a:ext cx="119651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Herbert Hoover….1932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“It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is not the function of the government to relieve individuals of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responsibilities to their neighbours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or to relieve private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responsibilities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the public.” </a:t>
            </a:r>
          </a:p>
        </p:txBody>
      </p:sp>
    </p:spTree>
    <p:extLst>
      <p:ext uri="{BB962C8B-B14F-4D97-AF65-F5344CB8AC3E}">
        <p14:creationId xmlns:p14="http://schemas.microsoft.com/office/powerpoint/2010/main" val="6005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272" y="418836"/>
            <a:ext cx="8911687" cy="1280890"/>
          </a:xfrm>
        </p:spPr>
        <p:txBody>
          <a:bodyPr/>
          <a:lstStyle/>
          <a:p>
            <a:r>
              <a:rPr lang="en-GB" dirty="0" smtClean="0"/>
              <a:t>7 mile bridge….Key West to Florida</a:t>
            </a:r>
            <a:endParaRPr lang="en-GB" dirty="0"/>
          </a:p>
        </p:txBody>
      </p:sp>
      <p:pic>
        <p:nvPicPr>
          <p:cNvPr id="3076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891"/>
            <a:ext cx="12192000" cy="56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0"/>
            <a:ext cx="11884090" cy="1259633"/>
          </a:xfrm>
        </p:spPr>
        <p:txBody>
          <a:bodyPr/>
          <a:lstStyle/>
          <a:p>
            <a:r>
              <a:rPr lang="en-GB" dirty="0" smtClean="0"/>
              <a:t>Roosevelt everywhere (always seated) At CCC Camp summer of 1933…notice all white</a:t>
            </a:r>
            <a:endParaRPr lang="en-GB" dirty="0"/>
          </a:p>
        </p:txBody>
      </p:sp>
      <p:pic>
        <p:nvPicPr>
          <p:cNvPr id="3074" name="Picture 2" descr="https://upload.wikimedia.org/wikipedia/commons/5/56/President_Franklin_Roosevelt_at_CCC_camp_in_Virginia_in_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399592"/>
            <a:ext cx="12289972" cy="54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55" y="212630"/>
            <a:ext cx="10471565" cy="1280890"/>
          </a:xfrm>
        </p:spPr>
        <p:txBody>
          <a:bodyPr/>
          <a:lstStyle/>
          <a:p>
            <a:pPr algn="ctr"/>
            <a:r>
              <a:rPr lang="en-GB" dirty="0" smtClean="0"/>
              <a:t>Response 1 Increase Tariffs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1" y="1121010"/>
            <a:ext cx="11723369" cy="2366773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history of US tariffs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1870-1913) …average rate 40%....policy to protect industry &amp; grow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1913-1920 …..Wilson Administration …reduced rates to 10%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1920……..Post war Recession increased rate to 15%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 Republican solution 1930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Senators Smoot &amp; Hawley propose 50% tariff increase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Hoover initially opposes…committed to International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Refuses to veto bill…( Head of JP Morgan “I practically fell on my knees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 beg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 President to veto this stupid bill”)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pPr marL="914400" lvl="2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1581" y="5081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12145" y="568182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49" y="101599"/>
            <a:ext cx="12192001" cy="145010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The result</a:t>
            </a:r>
            <a:br>
              <a:rPr lang="en-GB" dirty="0" smtClean="0"/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….retaliation and 60% drop in exports &amp; imports</a:t>
            </a:r>
            <a:b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…”international trade” shrinks from 15% to less than 3% of economy</a:t>
            </a: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" y="1616273"/>
            <a:ext cx="11974830" cy="53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121" y="178340"/>
            <a:ext cx="10469879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Response #2: Immigration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" y="1177290"/>
            <a:ext cx="12031980" cy="568071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1920’s Immigration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quotas ….immigration northern European 200,000/ year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Border Patrol to Mexican border created 1924….visa system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Hoover administration “American jobs for American workers”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immigration quotas…from 3% to 1/6% of population 1900 by country…reduces from 200,000 to 20,000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Enforce legal deportation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 Employers to replace immigrant with “American worker”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421" y="202611"/>
            <a:ext cx="10355579" cy="1280890"/>
          </a:xfrm>
        </p:spPr>
        <p:txBody>
          <a:bodyPr/>
          <a:lstStyle/>
          <a:p>
            <a:pPr algn="ctr"/>
            <a:r>
              <a:rPr lang="en-GB" dirty="0" smtClean="0"/>
              <a:t>Repatriation/ Deportation Drives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348" y="714647"/>
            <a:ext cx="12067903" cy="4320540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and Local Government initiatives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“Round ups” at local charities, hospitals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Intimidation/ paid bus and trains.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agreement “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Cardenista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reforms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Forced proof of identify and citizenship to secure work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 to families or agricultural  cooperatives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California at the front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Influx of “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Oakies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”….. zero hiring of Mexicans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 Angeles Hospitals clear out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1960’s California State “Letter of Apology”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725" y="6255757"/>
            <a:ext cx="108686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million “Mexicans” return ‘voluntarily” 1930-190 , 80,000 deported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980" y="1715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Waiting to return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2" y="977774"/>
            <a:ext cx="12190730" cy="59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67860</TotalTime>
  <Words>1446</Words>
  <Application>Microsoft Office PowerPoint</Application>
  <PresentationFormat>Widescreen</PresentationFormat>
  <Paragraphs>285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Wisp</vt:lpstr>
      <vt:lpstr>PowerPoint Presentation</vt:lpstr>
      <vt:lpstr>American History </vt:lpstr>
      <vt:lpstr>Responses to the Depression</vt:lpstr>
      <vt:lpstr>The Republican response</vt:lpstr>
      <vt:lpstr>Response 1 Increase Tariffs </vt:lpstr>
      <vt:lpstr>The result ….retaliation and 60% drop in exports &amp; imports …”international trade” shrinks from 15% to less than 3% of economy</vt:lpstr>
      <vt:lpstr>Response #2: Immigration control</vt:lpstr>
      <vt:lpstr>Repatriation/ Deportation Drives</vt:lpstr>
      <vt:lpstr>Waiting to return</vt:lpstr>
      <vt:lpstr>Waving goodbye</vt:lpstr>
      <vt:lpstr>Response #3: Works and Charity</vt:lpstr>
      <vt:lpstr>Shanty towns for homeless: Seattle “Hooverville” ….3 million plus homeless by 1932 …rise in evictions and empty houses </vt:lpstr>
      <vt:lpstr>“Bonus Army”</vt:lpstr>
      <vt:lpstr>Veterans across US converge on Washington</vt:lpstr>
      <vt:lpstr>Orderly determined, patriotic march to Capital</vt:lpstr>
      <vt:lpstr>Washington “Hooverville”</vt:lpstr>
      <vt:lpstr>“Hooverville” …after army destroyed …Hoover reputation destroyed</vt:lpstr>
      <vt:lpstr>Situation Autumn 1932</vt:lpstr>
      <vt:lpstr>PowerPoint Presentation</vt:lpstr>
      <vt:lpstr>The Big Rock Candy Mountain …Harry McClintock 1928</vt:lpstr>
      <vt:lpstr>PowerPoint Presentation</vt:lpstr>
      <vt:lpstr>PowerPoint Presentation</vt:lpstr>
      <vt:lpstr>PowerPoint Presentation</vt:lpstr>
      <vt:lpstr>Franklin Delano Roosevelt (1882-1945)</vt:lpstr>
      <vt:lpstr>The Rising Star</vt:lpstr>
      <vt:lpstr>Governor New York</vt:lpstr>
      <vt:lpstr>Election of 1932</vt:lpstr>
      <vt:lpstr>Inauguration Speech March 1933</vt:lpstr>
      <vt:lpstr>PowerPoint Presentation</vt:lpstr>
      <vt:lpstr>First act….authorise repeal of Prohibition</vt:lpstr>
      <vt:lpstr>A night to remember. January 1st  1934</vt:lpstr>
      <vt:lpstr>PowerPoint Presentation</vt:lpstr>
      <vt:lpstr>PowerPoint Presentation</vt:lpstr>
      <vt:lpstr>The 100 days and First New Deal</vt:lpstr>
      <vt:lpstr>Banking Reform Act (Glass Steagall)</vt:lpstr>
      <vt:lpstr>Civilian Conservation Corps</vt:lpstr>
      <vt:lpstr>National Industrial Recovery Act </vt:lpstr>
      <vt:lpstr>Hoover Dam(completed 1934, 1 year early &amp; under budget….creates dry farming…and Las Vegas</vt:lpstr>
      <vt:lpstr>Lincoln Tunnel New York</vt:lpstr>
      <vt:lpstr>7 mile bridge….Key West to Florida</vt:lpstr>
      <vt:lpstr>Roosevelt everywhere (always seated) At CCC Camp summer of 1933…notice all white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2054</cp:revision>
  <dcterms:created xsi:type="dcterms:W3CDTF">2023-02-02T12:46:22Z</dcterms:created>
  <dcterms:modified xsi:type="dcterms:W3CDTF">2024-12-02T20:56:56Z</dcterms:modified>
</cp:coreProperties>
</file>